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00711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" name="Shape 9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i="1" sz="1200">
        <a:latin typeface="+mj-lt"/>
        <a:ea typeface="+mj-ea"/>
        <a:cs typeface="+mj-cs"/>
        <a:sym typeface="Arial"/>
      </a:defRPr>
    </a:lvl1pPr>
    <a:lvl2pPr indent="228600" latinLnBrk="0">
      <a:defRPr i="1" sz="1200">
        <a:latin typeface="+mj-lt"/>
        <a:ea typeface="+mj-ea"/>
        <a:cs typeface="+mj-cs"/>
        <a:sym typeface="Arial"/>
      </a:defRPr>
    </a:lvl2pPr>
    <a:lvl3pPr indent="457200" latinLnBrk="0">
      <a:defRPr i="1" sz="1200">
        <a:latin typeface="+mj-lt"/>
        <a:ea typeface="+mj-ea"/>
        <a:cs typeface="+mj-cs"/>
        <a:sym typeface="Arial"/>
      </a:defRPr>
    </a:lvl3pPr>
    <a:lvl4pPr indent="685800" latinLnBrk="0">
      <a:defRPr i="1" sz="1200">
        <a:latin typeface="+mj-lt"/>
        <a:ea typeface="+mj-ea"/>
        <a:cs typeface="+mj-cs"/>
        <a:sym typeface="Arial"/>
      </a:defRPr>
    </a:lvl4pPr>
    <a:lvl5pPr indent="914400" latinLnBrk="0">
      <a:defRPr i="1" sz="1200">
        <a:latin typeface="+mj-lt"/>
        <a:ea typeface="+mj-ea"/>
        <a:cs typeface="+mj-cs"/>
        <a:sym typeface="Arial"/>
      </a:defRPr>
    </a:lvl5pPr>
    <a:lvl6pPr indent="1143000" latinLnBrk="0">
      <a:defRPr i="1" sz="1200">
        <a:latin typeface="+mj-lt"/>
        <a:ea typeface="+mj-ea"/>
        <a:cs typeface="+mj-cs"/>
        <a:sym typeface="Arial"/>
      </a:defRPr>
    </a:lvl6pPr>
    <a:lvl7pPr indent="1371600" latinLnBrk="0">
      <a:defRPr i="1" sz="1200">
        <a:latin typeface="+mj-lt"/>
        <a:ea typeface="+mj-ea"/>
        <a:cs typeface="+mj-cs"/>
        <a:sym typeface="Arial"/>
      </a:defRPr>
    </a:lvl7pPr>
    <a:lvl8pPr indent="1600200" latinLnBrk="0">
      <a:defRPr i="1" sz="1200">
        <a:latin typeface="+mj-lt"/>
        <a:ea typeface="+mj-ea"/>
        <a:cs typeface="+mj-cs"/>
        <a:sym typeface="Arial"/>
      </a:defRPr>
    </a:lvl8pPr>
    <a:lvl9pPr indent="1828800" latinLnBrk="0">
      <a:defRPr i="1"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tif"/><Relationship Id="rId5" Type="http://schemas.openxmlformats.org/officeDocument/2006/relationships/image" Target="../media/image1.tif"/><Relationship Id="rId6" Type="http://schemas.openxmlformats.org/officeDocument/2006/relationships/image" Target="../media/image3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4.tif"/><Relationship Id="rId9" Type="http://schemas.openxmlformats.org/officeDocument/2006/relationships/image" Target="../media/image1.tif"/><Relationship Id="rId10" Type="http://schemas.openxmlformats.org/officeDocument/2006/relationships/image" Target="../media/image3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9.png"/><Relationship Id="rId9" Type="http://schemas.openxmlformats.org/officeDocument/2006/relationships/image" Target="../media/image1.tif"/><Relationship Id="rId10" Type="http://schemas.openxmlformats.org/officeDocument/2006/relationships/image" Target="../media/image3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>
            <a:off x="8540750" y="69220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1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idx="1"/>
          </p:nvPr>
        </p:nvSpPr>
        <p:spPr>
          <a:xfrm>
            <a:off x="163079" y="1440781"/>
            <a:ext cx="8961121" cy="55778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68399" y="7211439"/>
            <a:ext cx="356974" cy="34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8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36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39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42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Body Level One…"/>
          <p:cNvSpPr txBox="1"/>
          <p:nvPr>
            <p:ph type="body" idx="1"/>
          </p:nvPr>
        </p:nvSpPr>
        <p:spPr>
          <a:xfrm>
            <a:off x="941206" y="1799096"/>
            <a:ext cx="8032500" cy="5792826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6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5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3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61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64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ody Level One…"/>
          <p:cNvSpPr txBox="1"/>
          <p:nvPr>
            <p:ph type="body" idx="1"/>
          </p:nvPr>
        </p:nvSpPr>
        <p:spPr>
          <a:xfrm>
            <a:off x="941206" y="1763675"/>
            <a:ext cx="8032500" cy="5792825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81" name="Group"/>
          <p:cNvGrpSpPr/>
          <p:nvPr/>
        </p:nvGrpSpPr>
        <p:grpSpPr>
          <a:xfrm>
            <a:off x="378747" y="6980907"/>
            <a:ext cx="8634297" cy="533361"/>
            <a:chOff x="-819517" y="0"/>
            <a:chExt cx="8634296" cy="533360"/>
          </a:xfrm>
        </p:grpSpPr>
        <p:pic>
          <p:nvPicPr>
            <p:cNvPr id="7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61324" y="103311"/>
              <a:ext cx="553455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7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12536" y="81206"/>
              <a:ext cx="388004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7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402589" y="177283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7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73709" y="59035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763307" y="59035"/>
              <a:ext cx="284252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25934" y="59380"/>
              <a:ext cx="77654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2473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" name="MDANSE 2018, Puerto de la cruz, Tenerife"/>
            <p:cNvSpPr txBox="1"/>
            <p:nvPr/>
          </p:nvSpPr>
          <p:spPr>
            <a:xfrm>
              <a:off x="-819518" y="269106"/>
              <a:ext cx="3004057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MDANSE 2018, Puerto de la cruz, Tenerife</a:t>
              </a:r>
            </a:p>
          </p:txBody>
        </p:sp>
      </p:grpSp>
      <p:sp>
        <p:nvSpPr>
          <p:cNvPr id="82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86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84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87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image" Target="../media/image1.png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2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sp>
        <p:nvSpPr>
          <p:cNvPr id="5" name="Rectangle"/>
          <p:cNvSpPr/>
          <p:nvPr/>
        </p:nvSpPr>
        <p:spPr>
          <a:xfrm>
            <a:off x="622135" y="2475731"/>
            <a:ext cx="7683387" cy="4360069"/>
          </a:xfrm>
          <a:prstGeom prst="rect">
            <a:avLst/>
          </a:prstGeom>
          <a:solidFill>
            <a:srgbClr val="FFFFFF"/>
          </a:solidFill>
          <a:ln w="889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9BBE05"/>
                </a:solidFill>
              </a:defRPr>
            </a:pPr>
          </a:p>
        </p:txBody>
      </p:sp>
      <p:sp>
        <p:nvSpPr>
          <p:cNvPr id="6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55699" y="7211439"/>
            <a:ext cx="356974" cy="349223"/>
          </a:xfrm>
          <a:prstGeom prst="rect">
            <a:avLst/>
          </a:prstGeom>
          <a:ln w="12700">
            <a:miter lim="400000"/>
          </a:ln>
        </p:spPr>
        <p:txBody>
          <a:bodyPr wrap="none" lIns="44999" tIns="44999" rIns="44999" bIns="44999">
            <a:spAutoFit/>
          </a:bodyPr>
          <a:lstStyle/>
          <a:p>
            <a:pPr/>
            <a:fld id="{86CB4B4D-7CA3-9044-876B-883B54F8677D}" type="slidenum"/>
          </a:p>
        </p:txBody>
      </p:sp>
      <p:sp>
        <p:nvSpPr>
          <p:cNvPr id="8" name="Rectangle"/>
          <p:cNvSpPr/>
          <p:nvPr/>
        </p:nvSpPr>
        <p:spPr>
          <a:xfrm>
            <a:off x="8540750" y="69093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pSp>
        <p:nvGrpSpPr>
          <p:cNvPr id="11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9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  <p:pic>
        <p:nvPicPr>
          <p:cNvPr id="13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SafariScreenSnapz171.png" descr="SafariScreenSnapz17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6345" y="2749004"/>
            <a:ext cx="7554967" cy="376376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Text"/>
          <p:cNvSpPr txBox="1"/>
          <p:nvPr>
            <p:ph type="title"/>
          </p:nvPr>
        </p:nvSpPr>
        <p:spPr>
          <a:xfrm>
            <a:off x="503555" y="101453"/>
            <a:ext cx="9063991" cy="166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idx="1"/>
          </p:nvPr>
        </p:nvSpPr>
        <p:spPr>
          <a:xfrm>
            <a:off x="503555" y="1763183"/>
            <a:ext cx="9063991" cy="579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718457" marR="0" indent="-26125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373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945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6517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1089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6068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0640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4.tif"/><Relationship Id="rId9" Type="http://schemas.openxmlformats.org/officeDocument/2006/relationships/image" Target="../media/image1.tif"/><Relationship Id="rId10" Type="http://schemas.openxmlformats.org/officeDocument/2006/relationships/image" Target="../media/image3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4.tif"/><Relationship Id="rId9" Type="http://schemas.openxmlformats.org/officeDocument/2006/relationships/image" Target="../media/image1.tif"/><Relationship Id="rId10" Type="http://schemas.openxmlformats.org/officeDocument/2006/relationships/image" Target="../media/image3.tif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4.tif"/><Relationship Id="rId9" Type="http://schemas.openxmlformats.org/officeDocument/2006/relationships/image" Target="../media/image1.tif"/><Relationship Id="rId10" Type="http://schemas.openxmlformats.org/officeDocument/2006/relationships/image" Target="../media/image3.tif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4.tif"/><Relationship Id="rId9" Type="http://schemas.openxmlformats.org/officeDocument/2006/relationships/image" Target="../media/image1.tif"/><Relationship Id="rId10" Type="http://schemas.openxmlformats.org/officeDocument/2006/relationships/image" Target="../media/image3.tif"/><Relationship Id="rId11" Type="http://schemas.openxmlformats.org/officeDocument/2006/relationships/image" Target="../media/image14.png"/><Relationship Id="rId12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4.tif"/><Relationship Id="rId9" Type="http://schemas.openxmlformats.org/officeDocument/2006/relationships/image" Target="../media/image1.tif"/><Relationship Id="rId10" Type="http://schemas.openxmlformats.org/officeDocument/2006/relationships/image" Target="../media/image3.tif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4.tif"/><Relationship Id="rId10" Type="http://schemas.openxmlformats.org/officeDocument/2006/relationships/image" Target="../media/image1.tif"/><Relationship Id="rId11" Type="http://schemas.openxmlformats.org/officeDocument/2006/relationships/image" Target="../media/image3.tif"/><Relationship Id="rId12" Type="http://schemas.openxmlformats.org/officeDocument/2006/relationships/image" Target="../media/image20.png"/><Relationship Id="rId13" Type="http://schemas.openxmlformats.org/officeDocument/2006/relationships/image" Target="../media/image2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4.tif"/><Relationship Id="rId9" Type="http://schemas.openxmlformats.org/officeDocument/2006/relationships/image" Target="../media/image1.tif"/><Relationship Id="rId10" Type="http://schemas.openxmlformats.org/officeDocument/2006/relationships/image" Target="../media/image3.tif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4.tif"/><Relationship Id="rId10" Type="http://schemas.openxmlformats.org/officeDocument/2006/relationships/image" Target="../media/image1.tif"/><Relationship Id="rId11" Type="http://schemas.openxmlformats.org/officeDocument/2006/relationships/image" Target="../media/image3.tif"/><Relationship Id="rId12" Type="http://schemas.openxmlformats.org/officeDocument/2006/relationships/image" Target="../media/image26.png"/><Relationship Id="rId13" Type="http://schemas.openxmlformats.org/officeDocument/2006/relationships/image" Target="../media/image2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4.tif"/><Relationship Id="rId9" Type="http://schemas.openxmlformats.org/officeDocument/2006/relationships/image" Target="../media/image1.tif"/><Relationship Id="rId10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o far we did not spend a lot of time on the Neutron Site menu in mcgui. Many relevant examples are available there, serving as inspiration for new users."/>
          <p:cNvSpPr txBox="1"/>
          <p:nvPr>
            <p:ph type="body" idx="1"/>
          </p:nvPr>
        </p:nvSpPr>
        <p:spPr>
          <a:xfrm>
            <a:off x="122742" y="2088553"/>
            <a:ext cx="8032500" cy="5792825"/>
          </a:xfrm>
          <a:prstGeom prst="rect">
            <a:avLst/>
          </a:prstGeom>
        </p:spPr>
        <p:txBody>
          <a:bodyPr/>
          <a:lstStyle/>
          <a:p>
            <a:pPr/>
            <a:r>
              <a:t>So far we did not spend a lot of time on the Neutron Site menu in mcgui. Many relevant examples are available there, serving as inspiration for new users.</a:t>
            </a:r>
          </a:p>
        </p:txBody>
      </p:sp>
      <p:sp>
        <p:nvSpPr>
          <p:cNvPr id="97" name="Overview of McStas example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 of McStas example instruments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xfrm>
            <a:off x="179206" y="7340456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6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99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00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01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02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9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10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110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ESS_IN5_reprate.inst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ESS_IN5_reprate.instr</a:t>
            </a:r>
          </a:p>
          <a:p>
            <a:pPr/>
            <a:r>
              <a:t>ILL_BRISP.instr (Small-angle)</a:t>
            </a:r>
          </a:p>
          <a:p>
            <a:pPr/>
            <a:r>
              <a:t>ILL_H15_IN6.instr</a:t>
            </a:r>
          </a:p>
          <a:p>
            <a:pPr/>
            <a:r>
              <a:t>ILL_H16_IN5.instr</a:t>
            </a:r>
          </a:p>
          <a:p>
            <a:pPr/>
            <a:r>
              <a:t>ISIS_Hetfull.instr</a:t>
            </a:r>
          </a:p>
          <a:p>
            <a:pPr/>
            <a:r>
              <a:t>PSI_Focus.instr</a:t>
            </a:r>
          </a:p>
          <a:p>
            <a:pPr/>
            <a:r>
              <a:t>templateTOF.instr</a:t>
            </a:r>
          </a:p>
        </p:txBody>
      </p:sp>
      <p:sp>
        <p:nvSpPr>
          <p:cNvPr id="114" name="7 TOF spectrometers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 TOF spectrometers: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179206" y="7340456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3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116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17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18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19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6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124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127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  <p:pic>
        <p:nvPicPr>
          <p:cNvPr id="129" name="droppedImage.png" descr="dropped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759768" y="1610302"/>
            <a:ext cx="4071715" cy="3128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droppedImage.png" descr="dropped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946660" y="4773350"/>
            <a:ext cx="2871838" cy="2206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droppedImage.png" descr="droppedImag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9021" y="4737991"/>
            <a:ext cx="6015908" cy="1996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ESS_IN5_reprate.inst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ESS_IN5_reprate.instr</a:t>
            </a:r>
          </a:p>
          <a:p>
            <a:pPr/>
            <a:r>
              <a:t>ILL_BRISP.instr (Small-angle)</a:t>
            </a:r>
          </a:p>
          <a:p>
            <a:pPr/>
            <a:r>
              <a:t>ILL_H15_IN6.instr</a:t>
            </a:r>
          </a:p>
          <a:p>
            <a:pPr/>
            <a:r>
              <a:t>ILL_H16_IN5.instr</a:t>
            </a:r>
          </a:p>
          <a:p>
            <a:pPr/>
            <a:r>
              <a:t>ISIS_Hetfull.instr</a:t>
            </a:r>
          </a:p>
          <a:p>
            <a:pPr/>
            <a:r>
              <a:t>PSI_Focus.instr</a:t>
            </a:r>
          </a:p>
          <a:p>
            <a:pPr/>
            <a:r>
              <a:t>templateTOF.instr</a:t>
            </a:r>
          </a:p>
        </p:txBody>
      </p:sp>
      <p:sp>
        <p:nvSpPr>
          <p:cNvPr id="134" name="7 TOF spectrometers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 TOF spectrometers: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79206" y="7340456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3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136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37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38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39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1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6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144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5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147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  <p:pic>
        <p:nvPicPr>
          <p:cNvPr id="149" name="droppedImage.png" descr="dropped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759768" y="1610302"/>
            <a:ext cx="4071716" cy="3128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droppedImage.png" descr="dropped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946660" y="4773350"/>
            <a:ext cx="2871838" cy="2206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droppedImage.png" descr="droppedImag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9021" y="4737991"/>
            <a:ext cx="6015908" cy="1996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ould we rename McStas to McStof ? :)"/>
          <p:cNvSpPr txBox="1"/>
          <p:nvPr/>
        </p:nvSpPr>
        <p:spPr>
          <a:xfrm>
            <a:off x="427047" y="4228905"/>
            <a:ext cx="9060818" cy="1671821"/>
          </a:xfrm>
          <a:prstGeom prst="rect">
            <a:avLst/>
          </a:prstGeom>
          <a:solidFill>
            <a:srgbClr val="F5EC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Times New Roman"/>
              <a:defRPr sz="42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defRPr>
            </a:lvl1pPr>
          </a:lstStyle>
          <a:p>
            <a:pPr/>
            <a:r>
              <a:t>Should we rename McStas to McStof ?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ILL_H142_IN12.instr…"/>
          <p:cNvSpPr txBox="1"/>
          <p:nvPr>
            <p:ph type="body" idx="1"/>
          </p:nvPr>
        </p:nvSpPr>
        <p:spPr>
          <a:xfrm>
            <a:off x="631786" y="1336386"/>
            <a:ext cx="8032501" cy="5792825"/>
          </a:xfrm>
          <a:prstGeom prst="rect">
            <a:avLst/>
          </a:prstGeom>
        </p:spPr>
        <p:txBody>
          <a:bodyPr/>
          <a:lstStyle/>
          <a:p>
            <a:pPr/>
            <a:r>
              <a:t>ILL_H142_IN12.instr</a:t>
            </a:r>
          </a:p>
          <a:p>
            <a:pPr/>
            <a:r>
              <a:t>ILL_H25_IN22.instr</a:t>
            </a:r>
          </a:p>
          <a:p>
            <a:pPr/>
            <a:r>
              <a:t>h8_test.instr</a:t>
            </a:r>
          </a:p>
          <a:p>
            <a:pPr/>
            <a:r>
              <a:t>templateTAS.instr</a:t>
            </a:r>
          </a:p>
          <a:p>
            <a:pPr/>
            <a:r>
              <a:t>linup-1.instr</a:t>
            </a:r>
          </a:p>
          <a:p>
            <a:pPr/>
            <a:r>
              <a:t>linup-2.instr</a:t>
            </a:r>
          </a:p>
          <a:p>
            <a:pPr/>
            <a:r>
              <a:t>linup-3.instr</a:t>
            </a:r>
          </a:p>
          <a:p>
            <a:pPr/>
            <a:r>
              <a:t>linup-4.instr</a:t>
            </a:r>
          </a:p>
          <a:p>
            <a:pPr/>
            <a:r>
              <a:t>linup-5.instr</a:t>
            </a:r>
          </a:p>
          <a:p>
            <a:pPr/>
            <a:r>
              <a:t>linup-6.instr</a:t>
            </a:r>
          </a:p>
          <a:p>
            <a:pPr/>
            <a:r>
              <a:t>linup-7.instr</a:t>
            </a:r>
          </a:p>
        </p:txBody>
      </p:sp>
      <p:sp>
        <p:nvSpPr>
          <p:cNvPr id="155" name="5 TAS (linup-? are all Risø TAS 1):"/>
          <p:cNvSpPr txBox="1"/>
          <p:nvPr>
            <p:ph type="title"/>
          </p:nvPr>
        </p:nvSpPr>
        <p:spPr>
          <a:xfrm>
            <a:off x="941206" y="-381000"/>
            <a:ext cx="8032500" cy="1596584"/>
          </a:xfrm>
          <a:prstGeom prst="rect">
            <a:avLst/>
          </a:prstGeom>
        </p:spPr>
        <p:txBody>
          <a:bodyPr/>
          <a:lstStyle/>
          <a:p>
            <a:pPr/>
            <a:r>
              <a:t>5 TAS (linup-? are all Risø TAS 1):</a:t>
            </a:r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179206" y="7340456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4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157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5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59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60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2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7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165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168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  <p:pic>
        <p:nvPicPr>
          <p:cNvPr id="170" name="droppedImage.png" descr="dropped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941048" y="1427670"/>
            <a:ext cx="3373426" cy="2592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droppedImage.png" descr="dropped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749450" y="4299508"/>
            <a:ext cx="7183959" cy="2694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1 Hybrid spectrometer:…"/>
          <p:cNvSpPr txBox="1"/>
          <p:nvPr>
            <p:ph type="body" idx="1"/>
          </p:nvPr>
        </p:nvSpPr>
        <p:spPr>
          <a:xfrm>
            <a:off x="252498" y="2018684"/>
            <a:ext cx="8032501" cy="5792826"/>
          </a:xfrm>
          <a:prstGeom prst="rect">
            <a:avLst/>
          </a:prstGeom>
        </p:spPr>
        <p:txBody>
          <a:bodyPr/>
          <a:lstStyle/>
          <a:p>
            <a:pPr/>
            <a:r>
              <a:t>1 Hybrid spectrometer:</a:t>
            </a:r>
          </a:p>
          <a:p>
            <a:pPr/>
            <a:r>
              <a:t>prisma2.instr</a:t>
            </a:r>
          </a:p>
          <a:p>
            <a:pPr/>
          </a:p>
          <a:p>
            <a:pPr/>
            <a:r>
              <a:t>1 Spin-echo (two different implementations, same instr):</a:t>
            </a:r>
          </a:p>
          <a:p>
            <a:pPr/>
            <a:r>
              <a:t>SE_example.instr</a:t>
            </a:r>
          </a:p>
          <a:p>
            <a:pPr/>
            <a:r>
              <a:t>SE_example2.instr</a:t>
            </a:r>
          </a:p>
        </p:txBody>
      </p:sp>
      <p:sp>
        <p:nvSpPr>
          <p:cNvPr id="174" name="1 Hybrid spectrometer + 1 Spin-echo"/>
          <p:cNvSpPr txBox="1"/>
          <p:nvPr>
            <p:ph type="title"/>
          </p:nvPr>
        </p:nvSpPr>
        <p:spPr>
          <a:xfrm>
            <a:off x="392236" y="-504941"/>
            <a:ext cx="8032501" cy="1596585"/>
          </a:xfrm>
          <a:prstGeom prst="rect">
            <a:avLst/>
          </a:prstGeom>
        </p:spPr>
        <p:txBody>
          <a:bodyPr/>
          <a:lstStyle/>
          <a:p>
            <a:pPr/>
            <a:r>
              <a:t>1 Hybrid spectrometer + 1 Spin-echo</a:t>
            </a:r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xfrm>
            <a:off x="179206" y="7340456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3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176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77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78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79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2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6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184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5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187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  <p:pic>
        <p:nvPicPr>
          <p:cNvPr id="189" name="droppedImage.pdf" descr="droppedImage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831154" y="4561799"/>
            <a:ext cx="3561372" cy="2684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droppedImage.pdf" descr="droppedImage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796332" y="4378188"/>
            <a:ext cx="1721136" cy="2294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droppedImage.pdf" descr="droppedImage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382516" y="1413742"/>
            <a:ext cx="3068539" cy="1190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8595" y="990395"/>
            <a:ext cx="3078375" cy="2371805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2 SANS:…"/>
          <p:cNvSpPr txBox="1"/>
          <p:nvPr>
            <p:ph type="body" idx="1"/>
          </p:nvPr>
        </p:nvSpPr>
        <p:spPr>
          <a:xfrm>
            <a:off x="172648" y="2527729"/>
            <a:ext cx="8032501" cy="5792825"/>
          </a:xfrm>
          <a:prstGeom prst="rect">
            <a:avLst/>
          </a:prstGeom>
        </p:spPr>
        <p:txBody>
          <a:bodyPr/>
          <a:lstStyle/>
          <a:p>
            <a:pPr marL="116341" indent="-116341">
              <a:defRPr sz="1800"/>
            </a:pPr>
            <a:r>
              <a:t>2 SANS:</a:t>
            </a:r>
          </a:p>
          <a:p>
            <a:pPr marL="116341" indent="-116341">
              <a:defRPr sz="1800"/>
            </a:pPr>
            <a:r>
              <a:t>FZJ_KWS2_Lens.instr</a:t>
            </a:r>
          </a:p>
          <a:p>
            <a:pPr marL="116341" indent="-116341">
              <a:defRPr sz="1800"/>
            </a:pPr>
            <a:r>
              <a:t>FZJ_SANS_KWS2_AnySample.instr</a:t>
            </a:r>
          </a:p>
          <a:p>
            <a:pPr marL="116341" indent="-116341">
              <a:defRPr sz="1800"/>
            </a:pPr>
            <a:r>
              <a:t>FZJ_SANS_KWS2_DebyeS.instr</a:t>
            </a:r>
          </a:p>
          <a:p>
            <a:pPr marL="116341" indent="-116341">
              <a:defRPr sz="1800"/>
            </a:pPr>
            <a:r>
              <a:t>FZJ_SANS_KWS2_Guinier.instr</a:t>
            </a:r>
          </a:p>
          <a:p>
            <a:pPr marL="116341" indent="-116341">
              <a:defRPr sz="1800"/>
            </a:pPr>
            <a:r>
              <a:t>FZJ_SANS_KWS2_NoSample.instr</a:t>
            </a:r>
          </a:p>
          <a:p>
            <a:pPr marL="116341" indent="-116341">
              <a:defRPr sz="1800"/>
            </a:pPr>
            <a:r>
              <a:t>SANS.instr</a:t>
            </a:r>
          </a:p>
          <a:p>
            <a:pPr marL="116341" indent="-116341">
              <a:defRPr sz="1800"/>
            </a:pPr>
            <a:r>
              <a:t>1 Reflectometer:</a:t>
            </a:r>
          </a:p>
          <a:p>
            <a:pPr marL="116341" indent="-116341">
              <a:defRPr sz="1800"/>
            </a:pPr>
            <a:r>
              <a:t>ISIS_CRISP.instr (Not an accurate model) </a:t>
            </a:r>
          </a:p>
        </p:txBody>
      </p:sp>
      <p:sp>
        <p:nvSpPr>
          <p:cNvPr id="195" name="Large scale structures"/>
          <p:cNvSpPr txBox="1"/>
          <p:nvPr>
            <p:ph type="title"/>
          </p:nvPr>
        </p:nvSpPr>
        <p:spPr>
          <a:xfrm>
            <a:off x="502030" y="-618839"/>
            <a:ext cx="8032501" cy="1596584"/>
          </a:xfrm>
          <a:prstGeom prst="rect">
            <a:avLst/>
          </a:prstGeom>
        </p:spPr>
        <p:txBody>
          <a:bodyPr/>
          <a:lstStyle/>
          <a:p>
            <a:pPr/>
            <a:r>
              <a:t>Large scale structures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179206" y="7340456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4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197" name="mcstas-logo.pdf" descr="mcstas-logo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98" name="logoill.pdf" descr="logoill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99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00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DTU_logo.png" descr="DTU_logo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3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7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205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208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  <p:pic>
        <p:nvPicPr>
          <p:cNvPr id="210" name="droppedImage.pdf" descr="droppedImage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284602" y="2883259"/>
            <a:ext cx="3127550" cy="2409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droppedImage.pdf" descr="droppedImage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72960" y="5886607"/>
            <a:ext cx="6957731" cy="1190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ILL_D1A.inst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ILL_D1A.instr</a:t>
            </a:r>
          </a:p>
          <a:p>
            <a:pPr/>
            <a:r>
              <a:t>PSI_DMC.instr</a:t>
            </a:r>
          </a:p>
          <a:p>
            <a:pPr/>
            <a:r>
              <a:t>templateDIFF.instr</a:t>
            </a:r>
          </a:p>
          <a:p>
            <a:pPr/>
            <a:r>
              <a:t>templateLaue.instr</a:t>
            </a:r>
          </a:p>
        </p:txBody>
      </p:sp>
      <p:sp>
        <p:nvSpPr>
          <p:cNvPr id="214" name="Diffractome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Diffractometers</a:t>
            </a:r>
          </a:p>
        </p:txBody>
      </p:sp>
      <p:sp>
        <p:nvSpPr>
          <p:cNvPr id="215" name="Slide Number"/>
          <p:cNvSpPr txBox="1"/>
          <p:nvPr>
            <p:ph type="sldNum" sz="quarter" idx="2"/>
          </p:nvPr>
        </p:nvSpPr>
        <p:spPr>
          <a:xfrm>
            <a:off x="179206" y="7340456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3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216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17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18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19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1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6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224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227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  <p:pic>
        <p:nvPicPr>
          <p:cNvPr id="229" name="droppedImage.png" descr="dropped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966704" y="1152289"/>
            <a:ext cx="4192032" cy="322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.png" descr="image.png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465772" y="4001696"/>
            <a:ext cx="4189736" cy="266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droppedImage.png" descr="droppedImag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33537" y="4210992"/>
            <a:ext cx="3501282" cy="2246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9508" y="4201157"/>
            <a:ext cx="3632416" cy="2724312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Tomography.inst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Tomography.instr</a:t>
            </a:r>
          </a:p>
          <a:p>
            <a:pPr/>
            <a:r>
              <a:t>- comes with simple</a:t>
            </a:r>
          </a:p>
          <a:p>
            <a:pPr/>
            <a:r>
              <a:t>filtered backprojection</a:t>
            </a:r>
          </a:p>
          <a:p>
            <a:pPr/>
            <a:r>
              <a:t>reconstruction (Matlab)</a:t>
            </a:r>
          </a:p>
        </p:txBody>
      </p:sp>
      <p:sp>
        <p:nvSpPr>
          <p:cNvPr id="235" name="Ima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Imaging</a:t>
            </a: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xfrm>
            <a:off x="179206" y="7340456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4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237" name="mcstas-logo.pdf" descr="mcstas-logo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38" name="logoill.pdf" descr="logoill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39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40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" name="DTU_logo.png" descr="DTU_logo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3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7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245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6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248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  <p:pic>
        <p:nvPicPr>
          <p:cNvPr id="250" name="droppedImage.png" descr="dropped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848683" y="1555526"/>
            <a:ext cx="3530787" cy="2824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droppedImage.png" descr="droppedImag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36042" y="4277352"/>
            <a:ext cx="3133209" cy="2242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Histogrammer.instr…"/>
          <p:cNvSpPr txBox="1"/>
          <p:nvPr>
            <p:ph type="body" idx="1"/>
          </p:nvPr>
        </p:nvSpPr>
        <p:spPr>
          <a:xfrm>
            <a:off x="322367" y="2008703"/>
            <a:ext cx="8032501" cy="5792825"/>
          </a:xfrm>
          <a:prstGeom prst="rect">
            <a:avLst/>
          </a:prstGeom>
        </p:spPr>
        <p:txBody>
          <a:bodyPr/>
          <a:lstStyle/>
          <a:p>
            <a:pPr/>
            <a:r>
              <a:t>Histogrammer.instr</a:t>
            </a:r>
          </a:p>
          <a:p>
            <a:pPr/>
            <a:r>
              <a:t>- takes any kind of supported ‘event input file’, e.g. from Vitess. String parameter used as Monitor_nD options, can make all types of histograms from the event file. </a:t>
            </a:r>
          </a:p>
          <a:p>
            <a:pPr/>
          </a:p>
          <a:p>
            <a:pPr/>
            <a:r>
              <a:t>(I.e. conversion tool for plotting of data)</a:t>
            </a:r>
          </a:p>
        </p:txBody>
      </p:sp>
      <p:sp>
        <p:nvSpPr>
          <p:cNvPr id="254" name="Histogrammer.instr"/>
          <p:cNvSpPr txBox="1"/>
          <p:nvPr>
            <p:ph type="title"/>
          </p:nvPr>
        </p:nvSpPr>
        <p:spPr>
          <a:xfrm>
            <a:off x="472086" y="-29944"/>
            <a:ext cx="8032501" cy="1596584"/>
          </a:xfrm>
          <a:prstGeom prst="rect">
            <a:avLst/>
          </a:prstGeom>
        </p:spPr>
        <p:txBody>
          <a:bodyPr/>
          <a:lstStyle/>
          <a:p>
            <a:pPr/>
            <a:r>
              <a:t>Histogrammer.instr</a:t>
            </a: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xfrm>
            <a:off x="179206" y="7340456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3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256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57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58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59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6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264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5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267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